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3" r:id="rId5"/>
    <p:sldId id="262" r:id="rId6"/>
    <p:sldId id="264" r:id="rId7"/>
    <p:sldId id="265" r:id="rId8"/>
    <p:sldId id="266" r:id="rId9"/>
    <p:sldId id="260" r:id="rId10"/>
    <p:sldId id="27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3" r:id="rId19"/>
    <p:sldId id="267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352CD-1897-4943-B6D8-612B3DD29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54B65-188C-4E15-80B3-64793985F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5B5E8-B2A2-454A-859B-48FE33ABB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CC1D3-E74C-4DD5-B45D-84E32521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52ED3-5AE5-4019-8BDD-2D9BC6B4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9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228E2-7882-4EA8-98D7-5BD67A1E0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2412C-17C5-4AB2-80CA-027050A5D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08394-BCFC-473E-9806-A266AB3C9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5DF66-9EA9-4C8A-8DFB-1BEA658B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A3CBC-F1B9-4671-A101-1A058FC2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8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FBC0F-6A61-4695-8C96-1AEEA97BA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663F0-0D0E-4A99-81E7-444889422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4B26F-38B7-41FF-BB63-D3E6D5E74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8236D-7A6D-48C9-AE49-E1877FB9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7EEC9-EB18-4024-B496-C749B29A9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6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C123-48B7-4381-846E-88003F02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D3551-B2F9-4879-9DA2-19098A3CD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0B3B6-CB1E-42D4-805A-B92791C099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D89C9-85EE-41A5-A26A-A7CAC4029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96E1C-D26D-44AA-834E-1BCA99FEE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1370F-E1FF-428F-BC49-BCC68880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8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D1B67-C8ED-46DF-8967-A9CE772C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1B30D-13A5-46D7-A363-11BBC84D0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DF6C3-D952-4620-8950-E9FC09480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B155C5-97C2-43C3-B135-B3E7485E32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E7322A-2E4F-4EA2-8A20-E061DC6E6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713F2D-41F2-4CF2-A6CA-811566AC4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A5B7F3-426A-4CC1-A788-5D19FA82C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6BE1BF-2136-439C-80F3-B5F1194F2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89299-038B-4142-982A-935F68BA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BF5FC-61BA-4CF8-8D66-103FD261A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01F9E-A9CA-4F11-82E3-AF4FAA3BA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09CD7C-D8DA-4B7E-8C4A-486A8B5B1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19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2F7183-D1F5-448C-B41C-4046AFDB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07780-DDE5-4484-BDD5-F9F2F3B96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14887-707E-43B0-B566-F31FBDE0B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8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D7028-3AB9-4545-B135-34D1AF08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6A716-FDE6-4FBD-AADB-7A9947C7D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F7423-282E-41EA-B4C2-EBF7648006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43424-53E4-44D8-A57D-068E726B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E603A-D27C-4F0D-A6B4-9C39B05CB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BA5D1-FD01-4413-8A56-14C58754B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76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81234-B25E-4353-87E0-CE7C4189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C0EEA-1139-4274-8453-0BB98E6364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EDD58-F9C2-4025-891D-5FAD60A78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EEA8B-C187-4DA1-A4C7-6767392C1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246B9-A5FE-46FD-B9BE-FBB6596F9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29978-A949-474E-99C3-6AED8055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33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7254-3F64-400F-AE5B-79C6A9060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936EF-5ED7-4106-86DD-3F30E8D25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AEF75-9AB2-48C3-82E0-15B79855F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3DC39-157C-4648-86BC-62BBFDA17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DDAE9-EAB9-4C44-B9E3-743D8562D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42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451AB9-E40C-47CD-B1F9-45C758C32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E55FFC-C29A-4A95-83E0-48A9EDA78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53D46-4102-4D83-9755-9E874CCFC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EC4C2-4938-47E5-BBD5-5533772D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65282-B2CD-4A47-9C7A-C5BE74503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8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985F03-8203-4699-AD81-E53F7F1A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6F63B-30FA-4ADE-A375-110D95287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9837A-3F45-4431-9341-985E342832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5A1CC-FBA1-4C53-A747-C96EB5BF4C42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97DC6-F820-4059-8C1A-EAF083F21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55B95-B2A1-428E-A3B0-FAAEE28E8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EC805-38AC-494E-BF31-5F9CE8E06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biologywise.com/how-to-extract-chlorophyl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vOvLLAa_c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OgquLx4JLo" TargetMode="External"/><Relationship Id="rId2" Type="http://schemas.openxmlformats.org/officeDocument/2006/relationships/hyperlink" Target="https://www.youtube.com/watch?v=gwRjfcet0d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743-8F95-4A9D-BC45-A49E243047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Exercise 6: </a:t>
            </a:r>
            <a:br>
              <a:rPr lang="en-US" b="1" dirty="0"/>
            </a:br>
            <a:r>
              <a:rPr lang="en-US" b="1" dirty="0"/>
              <a:t>Photosynthesis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A6A52-B61E-4B40-A152-D3ACE6A49C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Use this PPT to help you complete Exercise #6 </a:t>
            </a:r>
            <a:r>
              <a:rPr lang="en-US"/>
              <a:t>Summary Sheet.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5D72-0614-4A22-BF02-D7AD84CA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Chlorophyll extraction from spinach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BF959-0315-41F5-8649-313F48418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903"/>
            <a:ext cx="10515600" cy="4351338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Chlorophyll</a:t>
            </a:r>
            <a:r>
              <a:rPr lang="en-US" dirty="0"/>
              <a:t> is the green pigment in plants that helps with photosynthesis</a:t>
            </a:r>
          </a:p>
          <a:p>
            <a:r>
              <a:rPr lang="en-US" dirty="0"/>
              <a:t>(OPTIONAL) You could do this at home if you want:</a:t>
            </a:r>
          </a:p>
          <a:p>
            <a:pPr lvl="1"/>
            <a:r>
              <a:rPr lang="en-US" dirty="0"/>
              <a:t>Steam/boil broccoli, kale or spinach and you will notice the water turns green because of the chlorophyll</a:t>
            </a:r>
          </a:p>
          <a:p>
            <a:pPr lvl="1"/>
            <a:r>
              <a:rPr lang="en-US" dirty="0"/>
              <a:t>OR use rubbing alcohol or nail polish remover (</a:t>
            </a:r>
            <a:r>
              <a:rPr lang="en-US" dirty="0">
                <a:hlinkClick r:id="rId2"/>
              </a:rPr>
              <a:t>https://biologywise.com/how-to-extract-chlorophyll</a:t>
            </a:r>
            <a:r>
              <a:rPr lang="en-US" dirty="0"/>
              <a:t>)</a:t>
            </a:r>
          </a:p>
        </p:txBody>
      </p:sp>
      <p:pic>
        <p:nvPicPr>
          <p:cNvPr id="2050" name="Picture 2" descr="Image result for chlorophyll extraction">
            <a:extLst>
              <a:ext uri="{FF2B5EF4-FFF2-40B4-BE49-F238E27FC236}">
                <a16:creationId xmlns:a16="http://schemas.microsoft.com/office/drawing/2014/main" id="{BB02560A-0A03-4D7A-AFA3-2603E93EC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148" y="4290253"/>
            <a:ext cx="4150770" cy="242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38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5D72-0614-4A22-BF02-D7AD84CAB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30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Chlorophyll extraction from spinach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BF959-0315-41F5-8649-313F48418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our lab exercise, to extract chlorophyll from spinach, all you need is ethanol and some heat.  The chlorophyll dissolves into the ethanol.</a:t>
            </a:r>
          </a:p>
        </p:txBody>
      </p:sp>
      <p:pic>
        <p:nvPicPr>
          <p:cNvPr id="1026" name="Picture 2" descr="Image result for chlorophyll extraction">
            <a:extLst>
              <a:ext uri="{FF2B5EF4-FFF2-40B4-BE49-F238E27FC236}">
                <a16:creationId xmlns:a16="http://schemas.microsoft.com/office/drawing/2014/main" id="{460D8499-ACCA-4DEC-A72F-51B24019B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39" r="18911" b="9994"/>
          <a:stretch/>
        </p:blipFill>
        <p:spPr bwMode="auto">
          <a:xfrm>
            <a:off x="7013362" y="2864572"/>
            <a:ext cx="2802835" cy="316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pinach leaf">
            <a:extLst>
              <a:ext uri="{FF2B5EF4-FFF2-40B4-BE49-F238E27FC236}">
                <a16:creationId xmlns:a16="http://schemas.microsoft.com/office/drawing/2014/main" id="{6D9E0525-5BF5-4624-A098-127EBEDC9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1105" y="3178917"/>
            <a:ext cx="1299265" cy="179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beaker on hot plate">
            <a:extLst>
              <a:ext uri="{FF2B5EF4-FFF2-40B4-BE49-F238E27FC236}">
                <a16:creationId xmlns:a16="http://schemas.microsoft.com/office/drawing/2014/main" id="{149ED66B-EA34-4B2C-AA73-FC9FD76D5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474" y="2982445"/>
            <a:ext cx="2194166" cy="292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1FCF40-C0DA-4C4F-8956-DAE132FFBCD9}"/>
              </a:ext>
            </a:extLst>
          </p:cNvPr>
          <p:cNvSpPr txBox="1"/>
          <p:nvPr/>
        </p:nvSpPr>
        <p:spPr>
          <a:xfrm>
            <a:off x="2048046" y="3585795"/>
            <a:ext cx="610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+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BA8F392-0066-4D05-9183-6E42B1889C56}"/>
              </a:ext>
            </a:extLst>
          </p:cNvPr>
          <p:cNvSpPr/>
          <p:nvPr/>
        </p:nvSpPr>
        <p:spPr>
          <a:xfrm>
            <a:off x="5802660" y="4135163"/>
            <a:ext cx="773734" cy="310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10C648-4CA4-4E58-92DC-F70D09A9974B}"/>
              </a:ext>
            </a:extLst>
          </p:cNvPr>
          <p:cNvSpPr txBox="1"/>
          <p:nvPr/>
        </p:nvSpPr>
        <p:spPr>
          <a:xfrm>
            <a:off x="3084350" y="5183681"/>
            <a:ext cx="177142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Hot ethanol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E25CC-430A-49F4-AAB8-74FAB6BDB035}"/>
              </a:ext>
            </a:extLst>
          </p:cNvPr>
          <p:cNvSpPr txBox="1"/>
          <p:nvPr/>
        </p:nvSpPr>
        <p:spPr>
          <a:xfrm>
            <a:off x="10068339" y="3886200"/>
            <a:ext cx="19094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But is there enough chlorophyll in here to run our experiments?</a:t>
            </a:r>
          </a:p>
        </p:txBody>
      </p:sp>
    </p:spTree>
    <p:extLst>
      <p:ext uri="{BB962C8B-B14F-4D97-AF65-F5344CB8AC3E}">
        <p14:creationId xmlns:p14="http://schemas.microsoft.com/office/powerpoint/2010/main" val="75720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5D72-0614-4A22-BF02-D7AD84CA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Chlorophyll extraction from spinach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BF959-0315-41F5-8649-313F48418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52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%Transmittance is a measure of how much light passes through a solution</a:t>
            </a:r>
          </a:p>
          <a:p>
            <a:r>
              <a:rPr lang="en-US" dirty="0"/>
              <a:t>Sample must have a %Transmittance between 65%-85% to be usable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E7FB35D0-C161-4C7E-80D3-993B13D82DF3}"/>
              </a:ext>
            </a:extLst>
          </p:cNvPr>
          <p:cNvSpPr/>
          <p:nvPr/>
        </p:nvSpPr>
        <p:spPr>
          <a:xfrm>
            <a:off x="1219197" y="2969667"/>
            <a:ext cx="1003853" cy="2340459"/>
          </a:xfrm>
          <a:prstGeom prst="cub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0B037A4E-4DEC-48C9-822A-3376B4CE6DE4}"/>
              </a:ext>
            </a:extLst>
          </p:cNvPr>
          <p:cNvSpPr/>
          <p:nvPr/>
        </p:nvSpPr>
        <p:spPr>
          <a:xfrm>
            <a:off x="5386179" y="2912799"/>
            <a:ext cx="1003853" cy="2340459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F176D-F7A7-4CB4-9496-1D9597332079}"/>
              </a:ext>
            </a:extLst>
          </p:cNvPr>
          <p:cNvSpPr txBox="1"/>
          <p:nvPr/>
        </p:nvSpPr>
        <p:spPr>
          <a:xfrm>
            <a:off x="2457035" y="2866824"/>
            <a:ext cx="24611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%T = 40%</a:t>
            </a:r>
          </a:p>
          <a:p>
            <a:r>
              <a:rPr lang="en-US" sz="2400" b="1" dirty="0"/>
              <a:t>Too concentrated</a:t>
            </a:r>
          </a:p>
          <a:p>
            <a:endParaRPr lang="en-US" sz="2400" b="1" dirty="0"/>
          </a:p>
          <a:p>
            <a:r>
              <a:rPr lang="en-US" sz="2400" b="1" dirty="0"/>
              <a:t>How would you adjust this sample?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9EA403-5B06-44FC-937A-532482D5D214}"/>
              </a:ext>
            </a:extLst>
          </p:cNvPr>
          <p:cNvSpPr txBox="1"/>
          <p:nvPr/>
        </p:nvSpPr>
        <p:spPr>
          <a:xfrm>
            <a:off x="6622772" y="2918654"/>
            <a:ext cx="19083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%T = 90%</a:t>
            </a:r>
          </a:p>
          <a:p>
            <a:r>
              <a:rPr lang="en-US" sz="2400" b="1" dirty="0"/>
              <a:t>Too dilute</a:t>
            </a:r>
          </a:p>
          <a:p>
            <a:endParaRPr lang="en-US" sz="2400" b="1" dirty="0"/>
          </a:p>
          <a:p>
            <a:r>
              <a:rPr lang="en-US" sz="2400" b="1" dirty="0"/>
              <a:t>How would you adjust this sample?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E3D2DF-BB8D-4F77-9498-8DB37AB442BF}"/>
              </a:ext>
            </a:extLst>
          </p:cNvPr>
          <p:cNvSpPr txBox="1"/>
          <p:nvPr/>
        </p:nvSpPr>
        <p:spPr>
          <a:xfrm>
            <a:off x="2457443" y="5229490"/>
            <a:ext cx="210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Dilute with more ethanol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BE51D1-9F66-48A4-997D-17025C1D1899}"/>
              </a:ext>
            </a:extLst>
          </p:cNvPr>
          <p:cNvSpPr txBox="1"/>
          <p:nvPr/>
        </p:nvSpPr>
        <p:spPr>
          <a:xfrm>
            <a:off x="6622772" y="5270285"/>
            <a:ext cx="2107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Heat leaf to extract more chlorophyll</a:t>
            </a: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20E4F369-6A2C-4E4B-A528-7D31075C9C21}"/>
              </a:ext>
            </a:extLst>
          </p:cNvPr>
          <p:cNvSpPr/>
          <p:nvPr/>
        </p:nvSpPr>
        <p:spPr>
          <a:xfrm>
            <a:off x="9197836" y="3019908"/>
            <a:ext cx="1003853" cy="2340459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5303C7-297B-41B1-BA28-2054510B57F9}"/>
              </a:ext>
            </a:extLst>
          </p:cNvPr>
          <p:cNvSpPr txBox="1"/>
          <p:nvPr/>
        </p:nvSpPr>
        <p:spPr>
          <a:xfrm>
            <a:off x="10283687" y="3051490"/>
            <a:ext cx="1908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%T = 68%</a:t>
            </a:r>
          </a:p>
          <a:p>
            <a:endParaRPr lang="en-US" sz="2400" b="1" dirty="0"/>
          </a:p>
          <a:p>
            <a:r>
              <a:rPr lang="en-US" sz="2400" b="1" dirty="0"/>
              <a:t>This sample is usable!!</a:t>
            </a:r>
          </a:p>
        </p:txBody>
      </p:sp>
    </p:spTree>
    <p:extLst>
      <p:ext uri="{BB962C8B-B14F-4D97-AF65-F5344CB8AC3E}">
        <p14:creationId xmlns:p14="http://schemas.microsoft.com/office/powerpoint/2010/main" val="133665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5D72-0614-4A22-BF02-D7AD84CA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absorbance of chlorophyll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BF959-0315-41F5-8649-313F48418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 usable sample, we now measure the light absorption of chlorophyll at different wavelengths (colors)</a:t>
            </a:r>
          </a:p>
          <a:p>
            <a:pPr lvl="1"/>
            <a:r>
              <a:rPr lang="en-US" dirty="0"/>
              <a:t>The wavelengths </a:t>
            </a:r>
            <a:r>
              <a:rPr lang="en-US" b="1" dirty="0">
                <a:solidFill>
                  <a:srgbClr val="FF0000"/>
                </a:solidFill>
              </a:rPr>
              <a:t>absorbed</a:t>
            </a:r>
            <a:r>
              <a:rPr lang="en-US" dirty="0"/>
              <a:t> help stimulate photosynthesis</a:t>
            </a:r>
          </a:p>
          <a:p>
            <a:pPr lvl="1"/>
            <a:r>
              <a:rPr lang="en-US" dirty="0"/>
              <a:t>The wavelengths </a:t>
            </a:r>
            <a:r>
              <a:rPr lang="en-US" b="1" dirty="0">
                <a:solidFill>
                  <a:srgbClr val="00B0F0"/>
                </a:solidFill>
              </a:rPr>
              <a:t>reflected</a:t>
            </a:r>
            <a:r>
              <a:rPr lang="en-US" dirty="0"/>
              <a:t> are not useful for stimulating photosynthesis</a:t>
            </a:r>
          </a:p>
          <a:p>
            <a:endParaRPr lang="en-US" dirty="0"/>
          </a:p>
          <a:p>
            <a:r>
              <a:rPr lang="en-US" dirty="0"/>
              <a:t>REVIEW:  A green colored plant should absorb which color(s)?  A green colored plant should reflect which color(s)?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083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5D72-0614-4A22-BF02-D7AD84CA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absorbance </a:t>
            </a:r>
            <a:r>
              <a:rPr lang="en-US" b="1"/>
              <a:t>of chlorophyll</a:t>
            </a:r>
            <a:endParaRPr lang="en-US" b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D015364-EE9C-4BB0-8A52-E32421D63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780" y="1779103"/>
            <a:ext cx="5612020" cy="4209015"/>
          </a:xfrm>
        </p:spPr>
      </p:pic>
      <p:sp>
        <p:nvSpPr>
          <p:cNvPr id="9" name="Cube 8">
            <a:extLst>
              <a:ext uri="{FF2B5EF4-FFF2-40B4-BE49-F238E27FC236}">
                <a16:creationId xmlns:a16="http://schemas.microsoft.com/office/drawing/2014/main" id="{DD5B1D62-B51C-4549-8EB2-57F1E909613F}"/>
              </a:ext>
            </a:extLst>
          </p:cNvPr>
          <p:cNvSpPr/>
          <p:nvPr/>
        </p:nvSpPr>
        <p:spPr>
          <a:xfrm>
            <a:off x="1196836" y="3208752"/>
            <a:ext cx="1003853" cy="2340459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FE70E70D-DC7E-4DCB-ADEF-6595BD5FE2E9}"/>
              </a:ext>
            </a:extLst>
          </p:cNvPr>
          <p:cNvSpPr/>
          <p:nvPr/>
        </p:nvSpPr>
        <p:spPr>
          <a:xfrm>
            <a:off x="3164784" y="3208752"/>
            <a:ext cx="1003853" cy="2340459"/>
          </a:xfrm>
          <a:prstGeom prst="cub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E18698-901B-4370-B6F8-F6269F790AC6}"/>
              </a:ext>
            </a:extLst>
          </p:cNvPr>
          <p:cNvSpPr txBox="1"/>
          <p:nvPr/>
        </p:nvSpPr>
        <p:spPr>
          <a:xfrm>
            <a:off x="5466520" y="5983405"/>
            <a:ext cx="623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Don’t forget to blank/zero your sample!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1FD871-425D-4875-B32F-16D1B614F1A4}"/>
              </a:ext>
            </a:extLst>
          </p:cNvPr>
          <p:cNvSpPr txBox="1"/>
          <p:nvPr/>
        </p:nvSpPr>
        <p:spPr>
          <a:xfrm>
            <a:off x="367748" y="570506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Chlorophyll sample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C2364E-95B5-4B76-8B64-6BC4CB7BDA18}"/>
              </a:ext>
            </a:extLst>
          </p:cNvPr>
          <p:cNvSpPr txBox="1"/>
          <p:nvPr/>
        </p:nvSpPr>
        <p:spPr>
          <a:xfrm>
            <a:off x="2897809" y="570506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Ethanol </a:t>
            </a:r>
          </a:p>
        </p:txBody>
      </p:sp>
    </p:spTree>
    <p:extLst>
      <p:ext uri="{BB962C8B-B14F-4D97-AF65-F5344CB8AC3E}">
        <p14:creationId xmlns:p14="http://schemas.microsoft.com/office/powerpoint/2010/main" val="105123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F5D72-0614-4A22-BF02-D7AD84CA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Use this data and graph (on next slide) to answer Questions 1-3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6F9E30-0D49-4C57-B042-9A1B058ACF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2044043"/>
              </p:ext>
            </p:extLst>
          </p:nvPr>
        </p:nvGraphicFramePr>
        <p:xfrm>
          <a:off x="1220856" y="1580321"/>
          <a:ext cx="9750288" cy="50489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250096">
                  <a:extLst>
                    <a:ext uri="{9D8B030D-6E8A-4147-A177-3AD203B41FA5}">
                      <a16:colId xmlns:a16="http://schemas.microsoft.com/office/drawing/2014/main" val="3752947956"/>
                    </a:ext>
                  </a:extLst>
                </a:gridCol>
                <a:gridCol w="3250096">
                  <a:extLst>
                    <a:ext uri="{9D8B030D-6E8A-4147-A177-3AD203B41FA5}">
                      <a16:colId xmlns:a16="http://schemas.microsoft.com/office/drawing/2014/main" val="584169623"/>
                    </a:ext>
                  </a:extLst>
                </a:gridCol>
                <a:gridCol w="3250096">
                  <a:extLst>
                    <a:ext uri="{9D8B030D-6E8A-4147-A177-3AD203B41FA5}">
                      <a16:colId xmlns:a16="http://schemas.microsoft.com/office/drawing/2014/main" val="2499994960"/>
                    </a:ext>
                  </a:extLst>
                </a:gridCol>
              </a:tblGrid>
              <a:tr h="6392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WAVELENGTH (nm)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COLOR OF LIGHT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AT THIS WAVELENGTH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ABSORBANCE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364732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400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Violet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0.8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0179940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425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Blue/Violet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1.09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282179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450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Blue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0.98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948098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475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Blue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0.53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296506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500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Blue/Green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0.1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1253566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525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Green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0.08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2009585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550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Green/Yellow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0.12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95850975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575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Yellow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0.18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5446117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600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Yellow/Orange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0.24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1188451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625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Orange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0.6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3754279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650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Red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0.8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6349452"/>
                  </a:ext>
                </a:extLst>
              </a:tr>
              <a:tr h="3171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675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Red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0.2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8647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690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hart 1">
            <a:extLst>
              <a:ext uri="{FF2B5EF4-FFF2-40B4-BE49-F238E27FC236}">
                <a16:creationId xmlns:a16="http://schemas.microsoft.com/office/drawing/2014/main" id="{47710A4A-7D87-46F7-B960-2BFEF223521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t="14470" r="2153" b="3215"/>
          <a:stretch>
            <a:fillRect/>
          </a:stretch>
        </p:blipFill>
        <p:spPr bwMode="auto">
          <a:xfrm>
            <a:off x="2012467" y="1972710"/>
            <a:ext cx="7608611" cy="466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F04A6CD-D06A-40BA-825C-B37431553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Use this data and graph (on next slide) to answer Questions 1-3</a:t>
            </a:r>
          </a:p>
        </p:txBody>
      </p:sp>
    </p:spTree>
    <p:extLst>
      <p:ext uri="{BB962C8B-B14F-4D97-AF65-F5344CB8AC3E}">
        <p14:creationId xmlns:p14="http://schemas.microsoft.com/office/powerpoint/2010/main" val="108679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distance from light affect rate of photosynthesis?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6CO</a:t>
            </a:r>
            <a:r>
              <a:rPr lang="en-US" sz="4400" baseline="-25000" dirty="0"/>
              <a:t>2</a:t>
            </a:r>
            <a:r>
              <a:rPr lang="en-US" sz="4400" dirty="0"/>
              <a:t> +6H</a:t>
            </a:r>
            <a:r>
              <a:rPr lang="en-US" sz="4400" baseline="-25000" dirty="0"/>
              <a:t>2</a:t>
            </a:r>
            <a:r>
              <a:rPr lang="en-US" sz="4400" dirty="0"/>
              <a:t>O </a:t>
            </a:r>
            <a:r>
              <a:rPr lang="en-US" sz="4400" dirty="0">
                <a:sym typeface="Wingdings" panose="05000000000000000000" pitchFamily="2" charset="2"/>
              </a:rPr>
              <a:t> C</a:t>
            </a:r>
            <a:r>
              <a:rPr lang="en-US" sz="4400" baseline="-25000" dirty="0">
                <a:sym typeface="Wingdings" panose="05000000000000000000" pitchFamily="2" charset="2"/>
              </a:rPr>
              <a:t>6</a:t>
            </a:r>
            <a:r>
              <a:rPr lang="en-US" sz="4400" dirty="0">
                <a:sym typeface="Wingdings" panose="05000000000000000000" pitchFamily="2" charset="2"/>
              </a:rPr>
              <a:t>H</a:t>
            </a:r>
            <a:r>
              <a:rPr lang="en-US" sz="4400" baseline="-25000" dirty="0">
                <a:sym typeface="Wingdings" panose="05000000000000000000" pitchFamily="2" charset="2"/>
              </a:rPr>
              <a:t>12</a:t>
            </a:r>
            <a:r>
              <a:rPr lang="en-US" sz="4400" dirty="0">
                <a:sym typeface="Wingdings" panose="05000000000000000000" pitchFamily="2" charset="2"/>
              </a:rPr>
              <a:t>O</a:t>
            </a:r>
            <a:r>
              <a:rPr lang="en-US" sz="4400" baseline="-25000" dirty="0">
                <a:sym typeface="Wingdings" panose="05000000000000000000" pitchFamily="2" charset="2"/>
              </a:rPr>
              <a:t>6</a:t>
            </a:r>
            <a:r>
              <a:rPr lang="en-US" sz="4400" dirty="0">
                <a:sym typeface="Wingdings" panose="05000000000000000000" pitchFamily="2" charset="2"/>
              </a:rPr>
              <a:t> + 6O</a:t>
            </a:r>
            <a:r>
              <a:rPr lang="en-US" sz="4400" baseline="-25000" dirty="0">
                <a:sym typeface="Wingdings" panose="05000000000000000000" pitchFamily="2" charset="2"/>
              </a:rPr>
              <a:t>2</a:t>
            </a:r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r>
              <a:rPr lang="en-US" dirty="0"/>
              <a:t>We measure rate of photosynthesis by seeing how much oxygen is produced by an </a:t>
            </a:r>
            <a:r>
              <a:rPr lang="en-US" i="1" dirty="0"/>
              <a:t>Elodea</a:t>
            </a:r>
            <a:r>
              <a:rPr lang="en-US" dirty="0"/>
              <a:t> plant</a:t>
            </a:r>
          </a:p>
          <a:p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and H</a:t>
            </a:r>
            <a:r>
              <a:rPr lang="en-US" baseline="-25000" dirty="0"/>
              <a:t>2</a:t>
            </a:r>
            <a:r>
              <a:rPr lang="en-US" dirty="0"/>
              <a:t>O are provided by adding NaHCO</a:t>
            </a:r>
            <a:r>
              <a:rPr lang="en-US" baseline="-25000" dirty="0"/>
              <a:t>3</a:t>
            </a:r>
            <a:r>
              <a:rPr lang="en-US" dirty="0"/>
              <a:t> solution</a:t>
            </a:r>
          </a:p>
          <a:p>
            <a:r>
              <a:rPr lang="en-US" dirty="0"/>
              <a:t>Light is provided by light bulb</a:t>
            </a:r>
          </a:p>
          <a:p>
            <a:endParaRPr lang="en-US" dirty="0"/>
          </a:p>
          <a:p>
            <a:endParaRPr lang="en-US" sz="4400" baseline="-25000" dirty="0"/>
          </a:p>
        </p:txBody>
      </p:sp>
      <p:sp>
        <p:nvSpPr>
          <p:cNvPr id="4" name="Sun 3">
            <a:extLst>
              <a:ext uri="{FF2B5EF4-FFF2-40B4-BE49-F238E27FC236}">
                <a16:creationId xmlns:a16="http://schemas.microsoft.com/office/drawing/2014/main" id="{3248C6B0-C64A-46D2-8FE2-A8089156960E}"/>
              </a:ext>
            </a:extLst>
          </p:cNvPr>
          <p:cNvSpPr/>
          <p:nvPr/>
        </p:nvSpPr>
        <p:spPr>
          <a:xfrm>
            <a:off x="5555974" y="2435088"/>
            <a:ext cx="417444" cy="437321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A66103-0849-462A-8A15-50C0E3EF7745}"/>
              </a:ext>
            </a:extLst>
          </p:cNvPr>
          <p:cNvCxnSpPr>
            <a:cxnSpLocks/>
          </p:cNvCxnSpPr>
          <p:nvPr/>
        </p:nvCxnSpPr>
        <p:spPr>
          <a:xfrm flipH="1" flipV="1">
            <a:off x="9113214" y="3471611"/>
            <a:ext cx="699859" cy="654340"/>
          </a:xfrm>
          <a:prstGeom prst="straightConnector1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377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Check out video below to see a demo of the experiment that we would have done in class. The distances used are different than our protocol, but the procedure, equipment and concepts are similar.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https://www.youtube.com/watch?v=dvOvLLAa_cc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use the slides that follow to help input data into your summary sheet.</a:t>
            </a:r>
          </a:p>
          <a:p>
            <a:endParaRPr lang="en-US" sz="4400" baseline="-25000" dirty="0"/>
          </a:p>
        </p:txBody>
      </p:sp>
    </p:spTree>
    <p:extLst>
      <p:ext uri="{BB962C8B-B14F-4D97-AF65-F5344CB8AC3E}">
        <p14:creationId xmlns:p14="http://schemas.microsoft.com/office/powerpoint/2010/main" val="3330536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78"/>
            <a:ext cx="10515600" cy="4351338"/>
          </a:xfrm>
        </p:spPr>
        <p:txBody>
          <a:bodyPr/>
          <a:lstStyle/>
          <a:p>
            <a:r>
              <a:rPr lang="en-US" dirty="0"/>
              <a:t>See Figure 6.3 (p.56 of lab manual) for experimental set-up</a:t>
            </a:r>
          </a:p>
          <a:p>
            <a:r>
              <a:rPr lang="en-US" dirty="0"/>
              <a:t>Start both the control (only NaHCO</a:t>
            </a:r>
            <a:r>
              <a:rPr lang="en-US" baseline="-25000" dirty="0"/>
              <a:t>3</a:t>
            </a:r>
            <a:r>
              <a:rPr lang="en-US" dirty="0"/>
              <a:t>) and experimental tube (</a:t>
            </a:r>
            <a:r>
              <a:rPr lang="en-US" i="1" dirty="0"/>
              <a:t>Elodea</a:t>
            </a:r>
            <a:r>
              <a:rPr lang="en-US" dirty="0"/>
              <a:t> and NaHCO</a:t>
            </a:r>
            <a:r>
              <a:rPr lang="en-US" baseline="-25000" dirty="0"/>
              <a:t>3</a:t>
            </a:r>
            <a:r>
              <a:rPr lang="en-US" dirty="0"/>
              <a:t>) at 0.2ml on measuring pipette</a:t>
            </a:r>
          </a:p>
          <a:p>
            <a:r>
              <a:rPr lang="en-US" dirty="0">
                <a:solidFill>
                  <a:srgbClr val="0070C0"/>
                </a:solidFill>
              </a:rPr>
              <a:t>Take measurements of tubes below at 25cm from light and record in Table 6.3 on summary sheet (40cm data provided on summary sheet)</a:t>
            </a:r>
          </a:p>
          <a:p>
            <a:pPr marL="0" indent="0">
              <a:buNone/>
            </a:pPr>
            <a:endParaRPr lang="en-US" dirty="0"/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endParaRPr lang="en-US" sz="4400" baseline="-25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FEE80C-6E37-4EB4-8DE5-DCC7429296C6}"/>
              </a:ext>
            </a:extLst>
          </p:cNvPr>
          <p:cNvSpPr/>
          <p:nvPr/>
        </p:nvSpPr>
        <p:spPr>
          <a:xfrm>
            <a:off x="2007704" y="3975650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420825-ED7B-433F-89B0-A282D461A4FF}"/>
              </a:ext>
            </a:extLst>
          </p:cNvPr>
          <p:cNvSpPr/>
          <p:nvPr/>
        </p:nvSpPr>
        <p:spPr>
          <a:xfrm>
            <a:off x="2007704" y="5251176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Image result for millimeter ruler">
            <a:extLst>
              <a:ext uri="{FF2B5EF4-FFF2-40B4-BE49-F238E27FC236}">
                <a16:creationId xmlns:a16="http://schemas.microsoft.com/office/drawing/2014/main" id="{42AE5575-310F-44B7-B55B-8AB806CD8B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t="15470" b="40752"/>
          <a:stretch/>
        </p:blipFill>
        <p:spPr bwMode="auto">
          <a:xfrm>
            <a:off x="2007703" y="4492487"/>
            <a:ext cx="3826566" cy="7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212C9-CF09-4B7D-BAF7-36CE6B4D1DE2}"/>
              </a:ext>
            </a:extLst>
          </p:cNvPr>
          <p:cNvSpPr txBox="1"/>
          <p:nvPr/>
        </p:nvSpPr>
        <p:spPr>
          <a:xfrm>
            <a:off x="2295940" y="4840357"/>
            <a:ext cx="37006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0.1    0.2   0.3   0.4   0.5   0.6   0.7   0.8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0486B3-60D5-46F8-9F49-2F21E4407391}"/>
              </a:ext>
            </a:extLst>
          </p:cNvPr>
          <p:cNvSpPr/>
          <p:nvPr/>
        </p:nvSpPr>
        <p:spPr>
          <a:xfrm>
            <a:off x="2007703" y="3975649"/>
            <a:ext cx="1013793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3F423-2678-4AD8-8AAF-CB4E6C9F1A9A}"/>
              </a:ext>
            </a:extLst>
          </p:cNvPr>
          <p:cNvSpPr/>
          <p:nvPr/>
        </p:nvSpPr>
        <p:spPr>
          <a:xfrm>
            <a:off x="2007703" y="5262843"/>
            <a:ext cx="1013793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5A1E8-6D6F-4816-8456-D64E1A45A851}"/>
              </a:ext>
            </a:extLst>
          </p:cNvPr>
          <p:cNvSpPr txBox="1"/>
          <p:nvPr/>
        </p:nvSpPr>
        <p:spPr>
          <a:xfrm>
            <a:off x="318052" y="3975649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Elodea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224C5-00F6-4C65-AECB-5EA666B4BC89}"/>
              </a:ext>
            </a:extLst>
          </p:cNvPr>
          <p:cNvSpPr txBox="1"/>
          <p:nvPr/>
        </p:nvSpPr>
        <p:spPr>
          <a:xfrm>
            <a:off x="318052" y="5200001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16818-69C5-480F-8CFA-B42589E2CC57}"/>
              </a:ext>
            </a:extLst>
          </p:cNvPr>
          <p:cNvSpPr txBox="1"/>
          <p:nvPr/>
        </p:nvSpPr>
        <p:spPr>
          <a:xfrm>
            <a:off x="6798365" y="3896139"/>
            <a:ext cx="382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Time = 0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5ACFCBE-092B-4D5B-A743-213F68970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335591"/>
              </p:ext>
            </p:extLst>
          </p:nvPr>
        </p:nvGraphicFramePr>
        <p:xfrm>
          <a:off x="6523055" y="4401304"/>
          <a:ext cx="5118982" cy="18348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2567">
                  <a:extLst>
                    <a:ext uri="{9D8B030D-6E8A-4147-A177-3AD203B41FA5}">
                      <a16:colId xmlns:a16="http://schemas.microsoft.com/office/drawing/2014/main" val="3962476466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1284548069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233613375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050561064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3982470397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2563233259"/>
                    </a:ext>
                  </a:extLst>
                </a:gridCol>
              </a:tblGrid>
              <a:tr h="5061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Minutes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09045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27664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Control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368345"/>
                  </a:ext>
                </a:extLst>
              </a:tr>
              <a:tr h="4555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– Control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(graphing data)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0ml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22026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F186F5A-C1E7-4F1E-B4A8-C09C89B8886E}"/>
              </a:ext>
            </a:extLst>
          </p:cNvPr>
          <p:cNvCxnSpPr/>
          <p:nvPr/>
        </p:nvCxnSpPr>
        <p:spPr>
          <a:xfrm flipV="1">
            <a:off x="2474843" y="5661666"/>
            <a:ext cx="0" cy="480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244ECF0-75A1-4906-A361-D0DFF8777606}"/>
              </a:ext>
            </a:extLst>
          </p:cNvPr>
          <p:cNvCxnSpPr/>
          <p:nvPr/>
        </p:nvCxnSpPr>
        <p:spPr>
          <a:xfrm flipV="1">
            <a:off x="1560443" y="4323522"/>
            <a:ext cx="735497" cy="1818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AF4D24-D180-48BB-8A9F-2701BA38F2A0}"/>
              </a:ext>
            </a:extLst>
          </p:cNvPr>
          <p:cNvSpPr txBox="1"/>
          <p:nvPr/>
        </p:nvSpPr>
        <p:spPr>
          <a:xfrm>
            <a:off x="740302" y="6183870"/>
            <a:ext cx="4031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are gas bubbles that are produced by the samples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A1FA9CC-FE4C-4B67-86B0-0CC4B615DFC7}"/>
              </a:ext>
            </a:extLst>
          </p:cNvPr>
          <p:cNvCxnSpPr/>
          <p:nvPr/>
        </p:nvCxnSpPr>
        <p:spPr>
          <a:xfrm>
            <a:off x="3041374" y="3896139"/>
            <a:ext cx="0" cy="1913077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05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7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endParaRPr lang="en-US" sz="4400" baseline="-25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FEE80C-6E37-4EB4-8DE5-DCC7429296C6}"/>
              </a:ext>
            </a:extLst>
          </p:cNvPr>
          <p:cNvSpPr/>
          <p:nvPr/>
        </p:nvSpPr>
        <p:spPr>
          <a:xfrm>
            <a:off x="2007704" y="3975650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420825-ED7B-433F-89B0-A282D461A4FF}"/>
              </a:ext>
            </a:extLst>
          </p:cNvPr>
          <p:cNvSpPr/>
          <p:nvPr/>
        </p:nvSpPr>
        <p:spPr>
          <a:xfrm>
            <a:off x="2007704" y="5251176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Image result for millimeter ruler">
            <a:extLst>
              <a:ext uri="{FF2B5EF4-FFF2-40B4-BE49-F238E27FC236}">
                <a16:creationId xmlns:a16="http://schemas.microsoft.com/office/drawing/2014/main" id="{42AE5575-310F-44B7-B55B-8AB806CD8B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t="15470" b="40752"/>
          <a:stretch/>
        </p:blipFill>
        <p:spPr bwMode="auto">
          <a:xfrm>
            <a:off x="2007703" y="4492487"/>
            <a:ext cx="3826566" cy="7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212C9-CF09-4B7D-BAF7-36CE6B4D1DE2}"/>
              </a:ext>
            </a:extLst>
          </p:cNvPr>
          <p:cNvSpPr txBox="1"/>
          <p:nvPr/>
        </p:nvSpPr>
        <p:spPr>
          <a:xfrm>
            <a:off x="2295940" y="4840357"/>
            <a:ext cx="37006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0.1    0.2   0.3   0.4   0.5   0.6   0.7   0.8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0486B3-60D5-46F8-9F49-2F21E4407391}"/>
              </a:ext>
            </a:extLst>
          </p:cNvPr>
          <p:cNvSpPr/>
          <p:nvPr/>
        </p:nvSpPr>
        <p:spPr>
          <a:xfrm>
            <a:off x="2017641" y="5256761"/>
            <a:ext cx="1013793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3F423-2678-4AD8-8AAF-CB4E6C9F1A9A}"/>
              </a:ext>
            </a:extLst>
          </p:cNvPr>
          <p:cNvSpPr/>
          <p:nvPr/>
        </p:nvSpPr>
        <p:spPr>
          <a:xfrm>
            <a:off x="2007703" y="3990635"/>
            <a:ext cx="1202636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5A1E8-6D6F-4816-8456-D64E1A45A851}"/>
              </a:ext>
            </a:extLst>
          </p:cNvPr>
          <p:cNvSpPr txBox="1"/>
          <p:nvPr/>
        </p:nvSpPr>
        <p:spPr>
          <a:xfrm>
            <a:off x="318052" y="3975649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Elodea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224C5-00F6-4C65-AECB-5EA666B4BC89}"/>
              </a:ext>
            </a:extLst>
          </p:cNvPr>
          <p:cNvSpPr txBox="1"/>
          <p:nvPr/>
        </p:nvSpPr>
        <p:spPr>
          <a:xfrm>
            <a:off x="318052" y="5200001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16818-69C5-480F-8CFA-B42589E2CC57}"/>
              </a:ext>
            </a:extLst>
          </p:cNvPr>
          <p:cNvSpPr txBox="1"/>
          <p:nvPr/>
        </p:nvSpPr>
        <p:spPr>
          <a:xfrm>
            <a:off x="1845362" y="2686102"/>
            <a:ext cx="382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Time = 5 minutes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5ACFCBE-092B-4D5B-A743-213F68970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365723"/>
              </p:ext>
            </p:extLst>
          </p:nvPr>
        </p:nvGraphicFramePr>
        <p:xfrm>
          <a:off x="6523055" y="3816854"/>
          <a:ext cx="5118982" cy="18348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2567">
                  <a:extLst>
                    <a:ext uri="{9D8B030D-6E8A-4147-A177-3AD203B41FA5}">
                      <a16:colId xmlns:a16="http://schemas.microsoft.com/office/drawing/2014/main" val="3962476466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1284548069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233613375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050561064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3982470397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2563233259"/>
                    </a:ext>
                  </a:extLst>
                </a:gridCol>
              </a:tblGrid>
              <a:tr h="5061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Minutes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09045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27664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Control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368345"/>
                  </a:ext>
                </a:extLst>
              </a:tr>
              <a:tr h="4555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– Control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(graphing data)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0ml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22026"/>
                  </a:ext>
                </a:extLst>
              </a:tr>
            </a:tbl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22D1D9-89EC-4104-8B12-885A1C68D2ED}"/>
              </a:ext>
            </a:extLst>
          </p:cNvPr>
          <p:cNvCxnSpPr/>
          <p:nvPr/>
        </p:nvCxnSpPr>
        <p:spPr>
          <a:xfrm>
            <a:off x="3213652" y="3706968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row: Down 16">
            <a:extLst>
              <a:ext uri="{FF2B5EF4-FFF2-40B4-BE49-F238E27FC236}">
                <a16:creationId xmlns:a16="http://schemas.microsoft.com/office/drawing/2014/main" id="{D95D1C56-467E-45DB-9CC3-E7B247F0F118}"/>
              </a:ext>
            </a:extLst>
          </p:cNvPr>
          <p:cNvSpPr/>
          <p:nvPr/>
        </p:nvSpPr>
        <p:spPr>
          <a:xfrm>
            <a:off x="8984974" y="3064015"/>
            <a:ext cx="178904" cy="5953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B655E7-2DD2-49BC-9392-41139961E588}"/>
              </a:ext>
            </a:extLst>
          </p:cNvPr>
          <p:cNvCxnSpPr/>
          <p:nvPr/>
        </p:nvCxnSpPr>
        <p:spPr>
          <a:xfrm>
            <a:off x="3048003" y="4942734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140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7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endParaRPr lang="en-US" sz="4400" baseline="-25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FEE80C-6E37-4EB4-8DE5-DCC7429296C6}"/>
              </a:ext>
            </a:extLst>
          </p:cNvPr>
          <p:cNvSpPr/>
          <p:nvPr/>
        </p:nvSpPr>
        <p:spPr>
          <a:xfrm>
            <a:off x="2007704" y="3975650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420825-ED7B-433F-89B0-A282D461A4FF}"/>
              </a:ext>
            </a:extLst>
          </p:cNvPr>
          <p:cNvSpPr/>
          <p:nvPr/>
        </p:nvSpPr>
        <p:spPr>
          <a:xfrm>
            <a:off x="2007704" y="5251176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Image result for millimeter ruler">
            <a:extLst>
              <a:ext uri="{FF2B5EF4-FFF2-40B4-BE49-F238E27FC236}">
                <a16:creationId xmlns:a16="http://schemas.microsoft.com/office/drawing/2014/main" id="{42AE5575-310F-44B7-B55B-8AB806CD8B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t="15470" b="40752"/>
          <a:stretch/>
        </p:blipFill>
        <p:spPr bwMode="auto">
          <a:xfrm>
            <a:off x="2007703" y="4492487"/>
            <a:ext cx="3826566" cy="7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212C9-CF09-4B7D-BAF7-36CE6B4D1DE2}"/>
              </a:ext>
            </a:extLst>
          </p:cNvPr>
          <p:cNvSpPr txBox="1"/>
          <p:nvPr/>
        </p:nvSpPr>
        <p:spPr>
          <a:xfrm>
            <a:off x="2295940" y="4840357"/>
            <a:ext cx="37006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0.1    0.2   0.3   0.4   0.5   0.6   0.7   0.8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0486B3-60D5-46F8-9F49-2F21E4407391}"/>
              </a:ext>
            </a:extLst>
          </p:cNvPr>
          <p:cNvSpPr/>
          <p:nvPr/>
        </p:nvSpPr>
        <p:spPr>
          <a:xfrm>
            <a:off x="2017641" y="5256761"/>
            <a:ext cx="1143002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3F423-2678-4AD8-8AAF-CB4E6C9F1A9A}"/>
              </a:ext>
            </a:extLst>
          </p:cNvPr>
          <p:cNvSpPr/>
          <p:nvPr/>
        </p:nvSpPr>
        <p:spPr>
          <a:xfrm>
            <a:off x="2007702" y="3990635"/>
            <a:ext cx="1394791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5A1E8-6D6F-4816-8456-D64E1A45A851}"/>
              </a:ext>
            </a:extLst>
          </p:cNvPr>
          <p:cNvSpPr txBox="1"/>
          <p:nvPr/>
        </p:nvSpPr>
        <p:spPr>
          <a:xfrm>
            <a:off x="318052" y="3975649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Elodea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224C5-00F6-4C65-AECB-5EA666B4BC89}"/>
              </a:ext>
            </a:extLst>
          </p:cNvPr>
          <p:cNvSpPr txBox="1"/>
          <p:nvPr/>
        </p:nvSpPr>
        <p:spPr>
          <a:xfrm>
            <a:off x="318052" y="5200001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16818-69C5-480F-8CFA-B42589E2CC57}"/>
              </a:ext>
            </a:extLst>
          </p:cNvPr>
          <p:cNvSpPr txBox="1"/>
          <p:nvPr/>
        </p:nvSpPr>
        <p:spPr>
          <a:xfrm>
            <a:off x="1845362" y="2686102"/>
            <a:ext cx="382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Time = 10 minutes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5ACFCBE-092B-4D5B-A743-213F68970418}"/>
              </a:ext>
            </a:extLst>
          </p:cNvPr>
          <p:cNvGraphicFramePr>
            <a:graphicFrameLocks noGrp="1"/>
          </p:cNvGraphicFramePr>
          <p:nvPr/>
        </p:nvGraphicFramePr>
        <p:xfrm>
          <a:off x="6523055" y="3816854"/>
          <a:ext cx="5118982" cy="18348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2567">
                  <a:extLst>
                    <a:ext uri="{9D8B030D-6E8A-4147-A177-3AD203B41FA5}">
                      <a16:colId xmlns:a16="http://schemas.microsoft.com/office/drawing/2014/main" val="3962476466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1284548069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233613375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050561064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3982470397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2563233259"/>
                    </a:ext>
                  </a:extLst>
                </a:gridCol>
              </a:tblGrid>
              <a:tr h="5061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Minutes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09045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27664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Control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368345"/>
                  </a:ext>
                </a:extLst>
              </a:tr>
              <a:tr h="4555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– Control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(graphing data)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0ml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22026"/>
                  </a:ext>
                </a:extLst>
              </a:tr>
            </a:tbl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22D1D9-89EC-4104-8B12-885A1C68D2ED}"/>
              </a:ext>
            </a:extLst>
          </p:cNvPr>
          <p:cNvCxnSpPr/>
          <p:nvPr/>
        </p:nvCxnSpPr>
        <p:spPr>
          <a:xfrm>
            <a:off x="3402494" y="3706968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row: Down 16">
            <a:extLst>
              <a:ext uri="{FF2B5EF4-FFF2-40B4-BE49-F238E27FC236}">
                <a16:creationId xmlns:a16="http://schemas.microsoft.com/office/drawing/2014/main" id="{D95D1C56-467E-45DB-9CC3-E7B247F0F118}"/>
              </a:ext>
            </a:extLst>
          </p:cNvPr>
          <p:cNvSpPr/>
          <p:nvPr/>
        </p:nvSpPr>
        <p:spPr>
          <a:xfrm>
            <a:off x="9650896" y="3064015"/>
            <a:ext cx="178904" cy="5953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065573-7FF9-4F68-ADAD-FB3A40AE3716}"/>
              </a:ext>
            </a:extLst>
          </p:cNvPr>
          <p:cNvCxnSpPr/>
          <p:nvPr/>
        </p:nvCxnSpPr>
        <p:spPr>
          <a:xfrm>
            <a:off x="3160643" y="4745729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299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30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7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endParaRPr lang="en-US" sz="4400" baseline="-25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FEE80C-6E37-4EB4-8DE5-DCC7429296C6}"/>
              </a:ext>
            </a:extLst>
          </p:cNvPr>
          <p:cNvSpPr/>
          <p:nvPr/>
        </p:nvSpPr>
        <p:spPr>
          <a:xfrm>
            <a:off x="2007704" y="3975650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420825-ED7B-433F-89B0-A282D461A4FF}"/>
              </a:ext>
            </a:extLst>
          </p:cNvPr>
          <p:cNvSpPr/>
          <p:nvPr/>
        </p:nvSpPr>
        <p:spPr>
          <a:xfrm>
            <a:off x="2007704" y="5251176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Image result for millimeter ruler">
            <a:extLst>
              <a:ext uri="{FF2B5EF4-FFF2-40B4-BE49-F238E27FC236}">
                <a16:creationId xmlns:a16="http://schemas.microsoft.com/office/drawing/2014/main" id="{42AE5575-310F-44B7-B55B-8AB806CD8B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t="15470" b="40752"/>
          <a:stretch/>
        </p:blipFill>
        <p:spPr bwMode="auto">
          <a:xfrm>
            <a:off x="2007703" y="4492487"/>
            <a:ext cx="3826566" cy="7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212C9-CF09-4B7D-BAF7-36CE6B4D1DE2}"/>
              </a:ext>
            </a:extLst>
          </p:cNvPr>
          <p:cNvSpPr txBox="1"/>
          <p:nvPr/>
        </p:nvSpPr>
        <p:spPr>
          <a:xfrm>
            <a:off x="2295940" y="4840357"/>
            <a:ext cx="37006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0.1    0.2   0.3   0.4   0.5   0.6   0.7   0.8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0486B3-60D5-46F8-9F49-2F21E4407391}"/>
              </a:ext>
            </a:extLst>
          </p:cNvPr>
          <p:cNvSpPr/>
          <p:nvPr/>
        </p:nvSpPr>
        <p:spPr>
          <a:xfrm>
            <a:off x="2017641" y="5256761"/>
            <a:ext cx="1199320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3F423-2678-4AD8-8AAF-CB4E6C9F1A9A}"/>
              </a:ext>
            </a:extLst>
          </p:cNvPr>
          <p:cNvSpPr/>
          <p:nvPr/>
        </p:nvSpPr>
        <p:spPr>
          <a:xfrm>
            <a:off x="2007701" y="3990635"/>
            <a:ext cx="1941443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5A1E8-6D6F-4816-8456-D64E1A45A851}"/>
              </a:ext>
            </a:extLst>
          </p:cNvPr>
          <p:cNvSpPr txBox="1"/>
          <p:nvPr/>
        </p:nvSpPr>
        <p:spPr>
          <a:xfrm>
            <a:off x="318052" y="3975649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Elodea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224C5-00F6-4C65-AECB-5EA666B4BC89}"/>
              </a:ext>
            </a:extLst>
          </p:cNvPr>
          <p:cNvSpPr txBox="1"/>
          <p:nvPr/>
        </p:nvSpPr>
        <p:spPr>
          <a:xfrm>
            <a:off x="318052" y="5200001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16818-69C5-480F-8CFA-B42589E2CC57}"/>
              </a:ext>
            </a:extLst>
          </p:cNvPr>
          <p:cNvSpPr txBox="1"/>
          <p:nvPr/>
        </p:nvSpPr>
        <p:spPr>
          <a:xfrm>
            <a:off x="1845362" y="2686102"/>
            <a:ext cx="382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Time = 15 minutes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5ACFCBE-092B-4D5B-A743-213F68970418}"/>
              </a:ext>
            </a:extLst>
          </p:cNvPr>
          <p:cNvGraphicFramePr>
            <a:graphicFrameLocks noGrp="1"/>
          </p:cNvGraphicFramePr>
          <p:nvPr/>
        </p:nvGraphicFramePr>
        <p:xfrm>
          <a:off x="6523055" y="3816854"/>
          <a:ext cx="5118982" cy="18348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2567">
                  <a:extLst>
                    <a:ext uri="{9D8B030D-6E8A-4147-A177-3AD203B41FA5}">
                      <a16:colId xmlns:a16="http://schemas.microsoft.com/office/drawing/2014/main" val="3962476466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1284548069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233613375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050561064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3982470397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2563233259"/>
                    </a:ext>
                  </a:extLst>
                </a:gridCol>
              </a:tblGrid>
              <a:tr h="5061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Minutes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09045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27664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Control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368345"/>
                  </a:ext>
                </a:extLst>
              </a:tr>
              <a:tr h="4555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– Control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(graphing data)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0ml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22026"/>
                  </a:ext>
                </a:extLst>
              </a:tr>
            </a:tbl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22D1D9-89EC-4104-8B12-885A1C68D2ED}"/>
              </a:ext>
            </a:extLst>
          </p:cNvPr>
          <p:cNvCxnSpPr/>
          <p:nvPr/>
        </p:nvCxnSpPr>
        <p:spPr>
          <a:xfrm>
            <a:off x="3949146" y="3659363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row: Down 16">
            <a:extLst>
              <a:ext uri="{FF2B5EF4-FFF2-40B4-BE49-F238E27FC236}">
                <a16:creationId xmlns:a16="http://schemas.microsoft.com/office/drawing/2014/main" id="{D95D1C56-467E-45DB-9CC3-E7B247F0F118}"/>
              </a:ext>
            </a:extLst>
          </p:cNvPr>
          <p:cNvSpPr/>
          <p:nvPr/>
        </p:nvSpPr>
        <p:spPr>
          <a:xfrm>
            <a:off x="10465907" y="3064015"/>
            <a:ext cx="178904" cy="5953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6921E8-8838-4096-9247-FE9BE93DC847}"/>
              </a:ext>
            </a:extLst>
          </p:cNvPr>
          <p:cNvCxnSpPr/>
          <p:nvPr/>
        </p:nvCxnSpPr>
        <p:spPr>
          <a:xfrm>
            <a:off x="3216966" y="4942734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13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7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endParaRPr lang="en-US" sz="4400" baseline="-25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FEE80C-6E37-4EB4-8DE5-DCC7429296C6}"/>
              </a:ext>
            </a:extLst>
          </p:cNvPr>
          <p:cNvSpPr/>
          <p:nvPr/>
        </p:nvSpPr>
        <p:spPr>
          <a:xfrm>
            <a:off x="2007704" y="3975650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420825-ED7B-433F-89B0-A282D461A4FF}"/>
              </a:ext>
            </a:extLst>
          </p:cNvPr>
          <p:cNvSpPr/>
          <p:nvPr/>
        </p:nvSpPr>
        <p:spPr>
          <a:xfrm>
            <a:off x="2007704" y="5251176"/>
            <a:ext cx="3826566" cy="4373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Image result for millimeter ruler">
            <a:extLst>
              <a:ext uri="{FF2B5EF4-FFF2-40B4-BE49-F238E27FC236}">
                <a16:creationId xmlns:a16="http://schemas.microsoft.com/office/drawing/2014/main" id="{42AE5575-310F-44B7-B55B-8AB806CD8B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t="15470" b="40752"/>
          <a:stretch/>
        </p:blipFill>
        <p:spPr bwMode="auto">
          <a:xfrm>
            <a:off x="2007703" y="4492487"/>
            <a:ext cx="3826566" cy="7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212C9-CF09-4B7D-BAF7-36CE6B4D1DE2}"/>
              </a:ext>
            </a:extLst>
          </p:cNvPr>
          <p:cNvSpPr txBox="1"/>
          <p:nvPr/>
        </p:nvSpPr>
        <p:spPr>
          <a:xfrm>
            <a:off x="2295940" y="4840357"/>
            <a:ext cx="37006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0.1    0.2   0.3   0.4   0.5   0.6   0.7   0.8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0486B3-60D5-46F8-9F49-2F21E4407391}"/>
              </a:ext>
            </a:extLst>
          </p:cNvPr>
          <p:cNvSpPr/>
          <p:nvPr/>
        </p:nvSpPr>
        <p:spPr>
          <a:xfrm>
            <a:off x="2017641" y="5256761"/>
            <a:ext cx="1182759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13F423-2678-4AD8-8AAF-CB4E6C9F1A9A}"/>
              </a:ext>
            </a:extLst>
          </p:cNvPr>
          <p:cNvSpPr/>
          <p:nvPr/>
        </p:nvSpPr>
        <p:spPr>
          <a:xfrm>
            <a:off x="2017640" y="3990358"/>
            <a:ext cx="2786267" cy="42565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5A1E8-6D6F-4816-8456-D64E1A45A851}"/>
              </a:ext>
            </a:extLst>
          </p:cNvPr>
          <p:cNvSpPr txBox="1"/>
          <p:nvPr/>
        </p:nvSpPr>
        <p:spPr>
          <a:xfrm>
            <a:off x="318052" y="3975649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Elodea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224C5-00F6-4C65-AECB-5EA666B4BC89}"/>
              </a:ext>
            </a:extLst>
          </p:cNvPr>
          <p:cNvSpPr txBox="1"/>
          <p:nvPr/>
        </p:nvSpPr>
        <p:spPr>
          <a:xfrm>
            <a:off x="318052" y="5200001"/>
            <a:ext cx="1527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16818-69C5-480F-8CFA-B42589E2CC57}"/>
              </a:ext>
            </a:extLst>
          </p:cNvPr>
          <p:cNvSpPr txBox="1"/>
          <p:nvPr/>
        </p:nvSpPr>
        <p:spPr>
          <a:xfrm>
            <a:off x="1845362" y="2686102"/>
            <a:ext cx="382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Time = 20 minutes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5ACFCBE-092B-4D5B-A743-213F68970418}"/>
              </a:ext>
            </a:extLst>
          </p:cNvPr>
          <p:cNvGraphicFramePr>
            <a:graphicFrameLocks noGrp="1"/>
          </p:cNvGraphicFramePr>
          <p:nvPr/>
        </p:nvGraphicFramePr>
        <p:xfrm>
          <a:off x="6523055" y="3816854"/>
          <a:ext cx="5118982" cy="18348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2567">
                  <a:extLst>
                    <a:ext uri="{9D8B030D-6E8A-4147-A177-3AD203B41FA5}">
                      <a16:colId xmlns:a16="http://schemas.microsoft.com/office/drawing/2014/main" val="3962476466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1284548069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233613375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050561064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3982470397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2563233259"/>
                    </a:ext>
                  </a:extLst>
                </a:gridCol>
              </a:tblGrid>
              <a:tr h="5061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Minutes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09045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27664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Control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368345"/>
                  </a:ext>
                </a:extLst>
              </a:tr>
              <a:tr h="4555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– Control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(graphing data)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0ml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22026"/>
                  </a:ext>
                </a:extLst>
              </a:tr>
            </a:tbl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22D1D9-89EC-4104-8B12-885A1C68D2ED}"/>
              </a:ext>
            </a:extLst>
          </p:cNvPr>
          <p:cNvCxnSpPr/>
          <p:nvPr/>
        </p:nvCxnSpPr>
        <p:spPr>
          <a:xfrm>
            <a:off x="4803909" y="3816854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row: Down 16">
            <a:extLst>
              <a:ext uri="{FF2B5EF4-FFF2-40B4-BE49-F238E27FC236}">
                <a16:creationId xmlns:a16="http://schemas.microsoft.com/office/drawing/2014/main" id="{D95D1C56-467E-45DB-9CC3-E7B247F0F118}"/>
              </a:ext>
            </a:extLst>
          </p:cNvPr>
          <p:cNvSpPr/>
          <p:nvPr/>
        </p:nvSpPr>
        <p:spPr>
          <a:xfrm>
            <a:off x="11151708" y="3064015"/>
            <a:ext cx="178904" cy="5953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518B7E-661C-4288-B140-AEC5816C385A}"/>
              </a:ext>
            </a:extLst>
          </p:cNvPr>
          <p:cNvCxnSpPr/>
          <p:nvPr/>
        </p:nvCxnSpPr>
        <p:spPr>
          <a:xfrm>
            <a:off x="3216966" y="4942734"/>
            <a:ext cx="0" cy="10634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558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7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endParaRPr lang="en-US" sz="4400" baseline="-25000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5ACFCBE-092B-4D5B-A743-213F68970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169045"/>
              </p:ext>
            </p:extLst>
          </p:nvPr>
        </p:nvGraphicFramePr>
        <p:xfrm>
          <a:off x="3203385" y="1460651"/>
          <a:ext cx="5118982" cy="183487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62567">
                  <a:extLst>
                    <a:ext uri="{9D8B030D-6E8A-4147-A177-3AD203B41FA5}">
                      <a16:colId xmlns:a16="http://schemas.microsoft.com/office/drawing/2014/main" val="3962476466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1284548069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233613375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3050561064"/>
                    </a:ext>
                  </a:extLst>
                </a:gridCol>
                <a:gridCol w="685578">
                  <a:extLst>
                    <a:ext uri="{9D8B030D-6E8A-4147-A177-3AD203B41FA5}">
                      <a16:colId xmlns:a16="http://schemas.microsoft.com/office/drawing/2014/main" val="3982470397"/>
                    </a:ext>
                  </a:extLst>
                </a:gridCol>
                <a:gridCol w="761753">
                  <a:extLst>
                    <a:ext uri="{9D8B030D-6E8A-4147-A177-3AD203B41FA5}">
                      <a16:colId xmlns:a16="http://schemas.microsoft.com/office/drawing/2014/main" val="2563233259"/>
                    </a:ext>
                  </a:extLst>
                </a:gridCol>
              </a:tblGrid>
              <a:tr h="5061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Minutes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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09045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127664"/>
                  </a:ext>
                </a:extLst>
              </a:tr>
              <a:tr h="4365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Control (ml)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0.2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368345"/>
                  </a:ext>
                </a:extLst>
              </a:tr>
              <a:tr h="4555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Elodea – Control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(graphing data)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0ml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2202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B944F8A-DA15-4F59-9E98-08B6DD3E4BDF}"/>
              </a:ext>
            </a:extLst>
          </p:cNvPr>
          <p:cNvSpPr txBox="1"/>
          <p:nvPr/>
        </p:nvSpPr>
        <p:spPr>
          <a:xfrm>
            <a:off x="1091651" y="3664766"/>
            <a:ext cx="971052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Why does the last row of the data table ask you to subtract the Control from the </a:t>
            </a:r>
            <a:r>
              <a:rPr lang="en-US" sz="2400" b="1" i="1" dirty="0"/>
              <a:t>Elodea</a:t>
            </a:r>
            <a:r>
              <a:rPr lang="en-US" sz="2400" b="1" dirty="0"/>
              <a:t> sample?</a:t>
            </a:r>
          </a:p>
          <a:p>
            <a:endParaRPr lang="en-US" sz="2400" b="1" dirty="0"/>
          </a:p>
          <a:p>
            <a:endParaRPr lang="en-US" sz="2000" dirty="0"/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C17F88BA-7A01-4A38-BAF2-7345C629E9B2}"/>
              </a:ext>
            </a:extLst>
          </p:cNvPr>
          <p:cNvSpPr/>
          <p:nvPr/>
        </p:nvSpPr>
        <p:spPr>
          <a:xfrm rot="10800000">
            <a:off x="8501274" y="3001618"/>
            <a:ext cx="457200" cy="65983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934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87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4400" baseline="-25000" dirty="0">
              <a:sym typeface="Wingdings" panose="05000000000000000000" pitchFamily="2" charset="2"/>
            </a:endParaRPr>
          </a:p>
          <a:p>
            <a:endParaRPr lang="en-US" sz="4400" baseline="-25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8D26E1-AC95-49DE-948A-A499D62C50DA}"/>
              </a:ext>
            </a:extLst>
          </p:cNvPr>
          <p:cNvGrpSpPr/>
          <p:nvPr/>
        </p:nvGrpSpPr>
        <p:grpSpPr>
          <a:xfrm>
            <a:off x="3081131" y="4558747"/>
            <a:ext cx="5678558" cy="2299253"/>
            <a:chOff x="318052" y="3706968"/>
            <a:chExt cx="5678558" cy="2299253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8FEE80C-6E37-4EB4-8DE5-DCC7429296C6}"/>
                </a:ext>
              </a:extLst>
            </p:cNvPr>
            <p:cNvSpPr/>
            <p:nvPr/>
          </p:nvSpPr>
          <p:spPr>
            <a:xfrm>
              <a:off x="2007704" y="3975650"/>
              <a:ext cx="3826566" cy="43732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8420825-ED7B-433F-89B0-A282D461A4FF}"/>
                </a:ext>
              </a:extLst>
            </p:cNvPr>
            <p:cNvSpPr/>
            <p:nvPr/>
          </p:nvSpPr>
          <p:spPr>
            <a:xfrm>
              <a:off x="2007704" y="5251176"/>
              <a:ext cx="3826566" cy="43732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218" name="Picture 2" descr="Image result for millimeter ruler">
              <a:extLst>
                <a:ext uri="{FF2B5EF4-FFF2-40B4-BE49-F238E27FC236}">
                  <a16:creationId xmlns:a16="http://schemas.microsoft.com/office/drawing/2014/main" id="{42AE5575-310F-44B7-B55B-8AB806CD8B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0" t="15470" b="40752"/>
            <a:stretch/>
          </p:blipFill>
          <p:spPr bwMode="auto">
            <a:xfrm>
              <a:off x="2007703" y="4492487"/>
              <a:ext cx="3826566" cy="717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0212C9-CF09-4B7D-BAF7-36CE6B4D1DE2}"/>
                </a:ext>
              </a:extLst>
            </p:cNvPr>
            <p:cNvSpPr txBox="1"/>
            <p:nvPr/>
          </p:nvSpPr>
          <p:spPr>
            <a:xfrm>
              <a:off x="2295940" y="4840357"/>
              <a:ext cx="37006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0.1    0.2   0.3   0.4   0.5   0.6   0.7   0.8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80486B3-60D5-46F8-9F49-2F21E4407391}"/>
                </a:ext>
              </a:extLst>
            </p:cNvPr>
            <p:cNvSpPr/>
            <p:nvPr/>
          </p:nvSpPr>
          <p:spPr>
            <a:xfrm>
              <a:off x="2017641" y="5256761"/>
              <a:ext cx="1182759" cy="42565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A13F423-2678-4AD8-8AAF-CB4E6C9F1A9A}"/>
                </a:ext>
              </a:extLst>
            </p:cNvPr>
            <p:cNvSpPr/>
            <p:nvPr/>
          </p:nvSpPr>
          <p:spPr>
            <a:xfrm>
              <a:off x="2007702" y="3990635"/>
              <a:ext cx="1527305" cy="42565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25A1E8-6D6F-4816-8456-D64E1A45A851}"/>
                </a:ext>
              </a:extLst>
            </p:cNvPr>
            <p:cNvSpPr txBox="1"/>
            <p:nvPr/>
          </p:nvSpPr>
          <p:spPr>
            <a:xfrm>
              <a:off x="318052" y="3975649"/>
              <a:ext cx="15273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/>
                <a:t>Elodea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F2224C5-00F6-4C65-AECB-5EA666B4BC89}"/>
                </a:ext>
              </a:extLst>
            </p:cNvPr>
            <p:cNvSpPr txBox="1"/>
            <p:nvPr/>
          </p:nvSpPr>
          <p:spPr>
            <a:xfrm>
              <a:off x="318052" y="5200001"/>
              <a:ext cx="15273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/>
                <a:t>Control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822D1D9-89EC-4104-8B12-885A1C68D2ED}"/>
                </a:ext>
              </a:extLst>
            </p:cNvPr>
            <p:cNvCxnSpPr/>
            <p:nvPr/>
          </p:nvCxnSpPr>
          <p:spPr>
            <a:xfrm>
              <a:off x="3571457" y="3706968"/>
              <a:ext cx="0" cy="10634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D518B7E-661C-4288-B140-AEC5816C385A}"/>
                </a:ext>
              </a:extLst>
            </p:cNvPr>
            <p:cNvCxnSpPr/>
            <p:nvPr/>
          </p:nvCxnSpPr>
          <p:spPr>
            <a:xfrm>
              <a:off x="3216966" y="4942734"/>
              <a:ext cx="0" cy="10634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B944F8A-DA15-4F59-9E98-08B6DD3E4BDF}"/>
              </a:ext>
            </a:extLst>
          </p:cNvPr>
          <p:cNvSpPr txBox="1"/>
          <p:nvPr/>
        </p:nvSpPr>
        <p:spPr>
          <a:xfrm>
            <a:off x="1350069" y="1550268"/>
            <a:ext cx="971052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CONTROL tube shows the effects of the CO</a:t>
            </a:r>
            <a:r>
              <a:rPr lang="en-US" sz="2400" baseline="-25000" dirty="0"/>
              <a:t>2</a:t>
            </a:r>
            <a:r>
              <a:rPr lang="en-US" sz="2400" dirty="0"/>
              <a:t> that is produced by the NaHCO</a:t>
            </a:r>
            <a:r>
              <a:rPr lang="en-US" sz="2400" baseline="-25000" dirty="0"/>
              <a:t>3</a:t>
            </a:r>
            <a:r>
              <a:rPr lang="en-US" sz="2400" dirty="0"/>
              <a:t> added to the tube</a:t>
            </a:r>
          </a:p>
          <a:p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i="1" dirty="0"/>
              <a:t>Elodea</a:t>
            </a:r>
            <a:r>
              <a:rPr lang="en-US" sz="2400" dirty="0"/>
              <a:t> tube shows the effects of the CO</a:t>
            </a:r>
            <a:r>
              <a:rPr lang="en-US" sz="2400" baseline="-25000" dirty="0"/>
              <a:t>2</a:t>
            </a:r>
            <a:r>
              <a:rPr lang="en-US" sz="2400" dirty="0"/>
              <a:t> from the NaHCO</a:t>
            </a:r>
            <a:r>
              <a:rPr lang="en-US" sz="2400" baseline="-25000" dirty="0"/>
              <a:t>3</a:t>
            </a:r>
            <a:r>
              <a:rPr lang="en-US" sz="2400" dirty="0"/>
              <a:t> </a:t>
            </a:r>
            <a:r>
              <a:rPr lang="en-US" sz="2400" u="sng" dirty="0"/>
              <a:t>AND</a:t>
            </a:r>
            <a:r>
              <a:rPr lang="en-US" sz="2400" dirty="0"/>
              <a:t> the O</a:t>
            </a:r>
            <a:r>
              <a:rPr lang="en-US" sz="2400" baseline="-25000" dirty="0"/>
              <a:t>2</a:t>
            </a:r>
            <a:r>
              <a:rPr lang="en-US" sz="2400" dirty="0"/>
              <a:t> produced by the plant</a:t>
            </a:r>
          </a:p>
          <a:p>
            <a:endParaRPr lang="en-US" sz="2400" dirty="0"/>
          </a:p>
          <a:p>
            <a:r>
              <a:rPr lang="en-US" sz="2400" dirty="0"/>
              <a:t>We are only interested in the </a:t>
            </a:r>
            <a:r>
              <a:rPr lang="en-US" sz="2400" b="1" dirty="0"/>
              <a:t>O</a:t>
            </a:r>
            <a:r>
              <a:rPr lang="en-US" sz="2400" b="1" baseline="-25000" dirty="0"/>
              <a:t>2</a:t>
            </a:r>
            <a:r>
              <a:rPr lang="en-US" sz="2400" dirty="0"/>
              <a:t>, so we subtract out the CONTROL (or the amount of CO</a:t>
            </a:r>
            <a:r>
              <a:rPr lang="en-US" sz="2400" baseline="-25000" dirty="0"/>
              <a:t>2</a:t>
            </a:r>
            <a:r>
              <a:rPr lang="en-US" sz="2400" dirty="0"/>
              <a:t> in the tube) to obtain</a:t>
            </a:r>
            <a:r>
              <a:rPr lang="en-US" sz="2400" b="1" dirty="0"/>
              <a:t> amount of O</a:t>
            </a:r>
            <a:r>
              <a:rPr lang="en-US" sz="2400" b="1" baseline="-25000" dirty="0"/>
              <a:t>2</a:t>
            </a:r>
            <a:r>
              <a:rPr lang="en-US" sz="2400" b="1" dirty="0"/>
              <a:t> </a:t>
            </a:r>
            <a:r>
              <a:rPr lang="en-US" sz="2400" dirty="0"/>
              <a:t>produced.</a:t>
            </a:r>
            <a:endParaRPr lang="en-US" sz="2400" b="1" dirty="0"/>
          </a:p>
          <a:p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B528E9-8274-4FEC-BD10-8DBECC9B8C82}"/>
              </a:ext>
            </a:extLst>
          </p:cNvPr>
          <p:cNvSpPr txBox="1"/>
          <p:nvPr/>
        </p:nvSpPr>
        <p:spPr>
          <a:xfrm>
            <a:off x="4959626" y="4905033"/>
            <a:ext cx="12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+ CO</a:t>
            </a:r>
            <a:r>
              <a:rPr lang="en-US" baseline="-25000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C48F6C-01A7-4852-834A-2B8BDDE1B47B}"/>
              </a:ext>
            </a:extLst>
          </p:cNvPr>
          <p:cNvSpPr txBox="1"/>
          <p:nvPr/>
        </p:nvSpPr>
        <p:spPr>
          <a:xfrm>
            <a:off x="4903306" y="6150739"/>
            <a:ext cx="12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</a:t>
            </a:r>
            <a:r>
              <a:rPr lang="en-US" baseline="-25000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9A1F6B-349C-44CC-8BE1-1C61D5820AF2}"/>
              </a:ext>
            </a:extLst>
          </p:cNvPr>
          <p:cNvSpPr txBox="1"/>
          <p:nvPr/>
        </p:nvSpPr>
        <p:spPr>
          <a:xfrm>
            <a:off x="9233452" y="4827428"/>
            <a:ext cx="2560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Summary Questions 5-6 </a:t>
            </a:r>
          </a:p>
        </p:txBody>
      </p:sp>
    </p:spTree>
    <p:extLst>
      <p:ext uri="{BB962C8B-B14F-4D97-AF65-F5344CB8AC3E}">
        <p14:creationId xmlns:p14="http://schemas.microsoft.com/office/powerpoint/2010/main" val="3066322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D18E8-0A5E-4D94-990E-5C72C2F55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Light intensity and photosynthesis</a:t>
            </a:r>
            <a:endParaRPr lang="en-US" dirty="0"/>
          </a:p>
        </p:txBody>
      </p:sp>
      <p:pic>
        <p:nvPicPr>
          <p:cNvPr id="10242" name="Chart 2">
            <a:extLst>
              <a:ext uri="{FF2B5EF4-FFF2-40B4-BE49-F238E27FC236}">
                <a16:creationId xmlns:a16="http://schemas.microsoft.com/office/drawing/2014/main" id="{A22FF106-4F0E-4FA8-AF27-4AA34932268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2061" r="1775" b="3673"/>
          <a:stretch>
            <a:fillRect/>
          </a:stretch>
        </p:blipFill>
        <p:spPr bwMode="auto">
          <a:xfrm>
            <a:off x="2425149" y="1761227"/>
            <a:ext cx="802087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9171B6-077C-4605-B265-43AC4A5AB9C4}"/>
              </a:ext>
            </a:extLst>
          </p:cNvPr>
          <p:cNvSpPr txBox="1"/>
          <p:nvPr/>
        </p:nvSpPr>
        <p:spPr>
          <a:xfrm>
            <a:off x="9766851" y="4293705"/>
            <a:ext cx="10237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40 cm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25920-1CD5-4068-B2D3-79318FCA88EF}"/>
              </a:ext>
            </a:extLst>
          </p:cNvPr>
          <p:cNvSpPr txBox="1"/>
          <p:nvPr/>
        </p:nvSpPr>
        <p:spPr>
          <a:xfrm>
            <a:off x="2435085" y="6172248"/>
            <a:ext cx="7742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Use this graph to help answer Summary Question 7 </a:t>
            </a:r>
          </a:p>
        </p:txBody>
      </p:sp>
    </p:spTree>
    <p:extLst>
      <p:ext uri="{BB962C8B-B14F-4D97-AF65-F5344CB8AC3E}">
        <p14:creationId xmlns:p14="http://schemas.microsoft.com/office/powerpoint/2010/main" val="1102554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41F3-BAD5-4CFF-A148-9BCB5B98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Chemical Equation of Photosynthesis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A285A-DF53-4131-87E5-E0763F793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6CO</a:t>
            </a:r>
            <a:r>
              <a:rPr lang="en-US" sz="4400" baseline="-25000" dirty="0"/>
              <a:t>2</a:t>
            </a:r>
            <a:r>
              <a:rPr lang="en-US" sz="4400" dirty="0"/>
              <a:t> +6H</a:t>
            </a:r>
            <a:r>
              <a:rPr lang="en-US" sz="4400" baseline="-25000" dirty="0"/>
              <a:t>2</a:t>
            </a:r>
            <a:r>
              <a:rPr lang="en-US" sz="4400" dirty="0"/>
              <a:t>O </a:t>
            </a:r>
            <a:r>
              <a:rPr lang="en-US" sz="4400" dirty="0">
                <a:sym typeface="Wingdings" panose="05000000000000000000" pitchFamily="2" charset="2"/>
              </a:rPr>
              <a:t> C</a:t>
            </a:r>
            <a:r>
              <a:rPr lang="en-US" sz="4400" baseline="-25000" dirty="0">
                <a:sym typeface="Wingdings" panose="05000000000000000000" pitchFamily="2" charset="2"/>
              </a:rPr>
              <a:t>6</a:t>
            </a:r>
            <a:r>
              <a:rPr lang="en-US" sz="4400" dirty="0">
                <a:sym typeface="Wingdings" panose="05000000000000000000" pitchFamily="2" charset="2"/>
              </a:rPr>
              <a:t>H</a:t>
            </a:r>
            <a:r>
              <a:rPr lang="en-US" sz="4400" baseline="-25000" dirty="0">
                <a:sym typeface="Wingdings" panose="05000000000000000000" pitchFamily="2" charset="2"/>
              </a:rPr>
              <a:t>12</a:t>
            </a:r>
            <a:r>
              <a:rPr lang="en-US" sz="4400" dirty="0">
                <a:sym typeface="Wingdings" panose="05000000000000000000" pitchFamily="2" charset="2"/>
              </a:rPr>
              <a:t>O</a:t>
            </a:r>
            <a:r>
              <a:rPr lang="en-US" sz="4400" baseline="-25000" dirty="0">
                <a:sym typeface="Wingdings" panose="05000000000000000000" pitchFamily="2" charset="2"/>
              </a:rPr>
              <a:t>6</a:t>
            </a:r>
            <a:r>
              <a:rPr lang="en-US" sz="4400" dirty="0">
                <a:sym typeface="Wingdings" panose="05000000000000000000" pitchFamily="2" charset="2"/>
              </a:rPr>
              <a:t> + 6O</a:t>
            </a:r>
            <a:r>
              <a:rPr lang="en-US" sz="4400" baseline="-25000" dirty="0">
                <a:sym typeface="Wingdings" panose="05000000000000000000" pitchFamily="2" charset="2"/>
              </a:rPr>
              <a:t>2</a:t>
            </a:r>
          </a:p>
          <a:p>
            <a:pPr marL="0" indent="0" algn="ctr">
              <a:buNone/>
            </a:pPr>
            <a:endParaRPr lang="en-US" sz="4400" baseline="-25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4400" baseline="-25000" dirty="0">
                <a:sym typeface="Wingdings" panose="05000000000000000000" pitchFamily="2" charset="2"/>
              </a:rPr>
              <a:t>Use the equation above and information from your lab manual or textbook to help answer </a:t>
            </a:r>
            <a:r>
              <a:rPr lang="en-US" sz="4400" b="1" baseline="-25000" dirty="0">
                <a:solidFill>
                  <a:srgbClr val="0070C0"/>
                </a:solidFill>
                <a:sym typeface="Wingdings" panose="05000000000000000000" pitchFamily="2" charset="2"/>
              </a:rPr>
              <a:t>question 8 on your summary sheet</a:t>
            </a:r>
          </a:p>
          <a:p>
            <a:pPr marL="0" indent="0">
              <a:buNone/>
            </a:pPr>
            <a:endParaRPr lang="en-US" baseline="-25000" dirty="0"/>
          </a:p>
        </p:txBody>
      </p:sp>
      <p:sp>
        <p:nvSpPr>
          <p:cNvPr id="4" name="Sun 3">
            <a:extLst>
              <a:ext uri="{FF2B5EF4-FFF2-40B4-BE49-F238E27FC236}">
                <a16:creationId xmlns:a16="http://schemas.microsoft.com/office/drawing/2014/main" id="{F59B4D77-8858-4EF4-8CFD-308821E999D8}"/>
              </a:ext>
            </a:extLst>
          </p:cNvPr>
          <p:cNvSpPr/>
          <p:nvPr/>
        </p:nvSpPr>
        <p:spPr>
          <a:xfrm>
            <a:off x="5575852" y="1431235"/>
            <a:ext cx="417444" cy="437321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41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DA22D-BD2B-485B-B478-731242FA8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Additional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070A4-6781-4056-A681-6370D6F0D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watch a video of “Chlorophyll Extraction from Leaves” that is similar to what we do in lab, go to: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https://www.youtube.com/watch?v=gwRjfcet0dk</a:t>
            </a:r>
            <a:endParaRPr lang="en-US" dirty="0"/>
          </a:p>
          <a:p>
            <a:endParaRPr lang="en-US"/>
          </a:p>
          <a:p>
            <a:r>
              <a:rPr lang="en-US"/>
              <a:t>To </a:t>
            </a:r>
            <a:r>
              <a:rPr lang="en-US" dirty="0"/>
              <a:t>watch a video of a “Light Intensity and Rate of Photosynthesis” experiment that is similar to what we do in lab, go to: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https://www.youtube.com/watch?v=WOgquLx4JLo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79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1139</Words>
  <Application>Microsoft Office PowerPoint</Application>
  <PresentationFormat>Widescreen</PresentationFormat>
  <Paragraphs>313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Times New Roman</vt:lpstr>
      <vt:lpstr>Office Theme</vt:lpstr>
      <vt:lpstr>Exercise 6:  Photosynthesis</vt:lpstr>
      <vt:lpstr>Chlorophyll extraction from spinach</vt:lpstr>
      <vt:lpstr>Chlorophyll extraction from spinach</vt:lpstr>
      <vt:lpstr>Chlorophyll extraction from spinach</vt:lpstr>
      <vt:lpstr>Light absorbance of chlorophyll</vt:lpstr>
      <vt:lpstr>Light absorbance of chlorophyll</vt:lpstr>
      <vt:lpstr>Use this data and graph (on next slide) to answer Questions 1-3</vt:lpstr>
      <vt:lpstr>Use this data and graph (on next slide) to answer Questions 1-3</vt:lpstr>
      <vt:lpstr>Light intensity and photosynthesis</vt:lpstr>
      <vt:lpstr>Light intensity and photosynthesis</vt:lpstr>
      <vt:lpstr>Light intensity and photosynthesis</vt:lpstr>
      <vt:lpstr>Light intensity and photosynthesis</vt:lpstr>
      <vt:lpstr>Light intensity and photosynthesis</vt:lpstr>
      <vt:lpstr>Light intensity and photosynthesis</vt:lpstr>
      <vt:lpstr>Light intensity and photosynthesis</vt:lpstr>
      <vt:lpstr>Light intensity and photosynthesis</vt:lpstr>
      <vt:lpstr>Light intensity and photosynthesis</vt:lpstr>
      <vt:lpstr>Light intensity and photosynthesis</vt:lpstr>
      <vt:lpstr>Chemical Equation of Photosynthesis</vt:lpstr>
      <vt:lpstr>Additional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6:  Photosynthesis</dc:title>
  <dc:creator>Junie</dc:creator>
  <cp:lastModifiedBy>Junie</cp:lastModifiedBy>
  <cp:revision>29</cp:revision>
  <dcterms:created xsi:type="dcterms:W3CDTF">2020-03-19T21:10:51Z</dcterms:created>
  <dcterms:modified xsi:type="dcterms:W3CDTF">2020-06-04T07:22:31Z</dcterms:modified>
</cp:coreProperties>
</file>